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2"/>
  </p:notesMasterIdLst>
  <p:handoutMasterIdLst>
    <p:handoutMasterId r:id="rId13"/>
  </p:handoutMasterIdLst>
  <p:sldIdLst>
    <p:sldId id="308" r:id="rId2"/>
    <p:sldId id="309" r:id="rId3"/>
    <p:sldId id="315" r:id="rId4"/>
    <p:sldId id="306" r:id="rId5"/>
    <p:sldId id="310" r:id="rId6"/>
    <p:sldId id="311" r:id="rId7"/>
    <p:sldId id="312" r:id="rId8"/>
    <p:sldId id="314" r:id="rId9"/>
    <p:sldId id="313" r:id="rId10"/>
    <p:sldId id="272" r:id="rId11"/>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B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22" autoAdjust="0"/>
  </p:normalViewPr>
  <p:slideViewPr>
    <p:cSldViewPr>
      <p:cViewPr varScale="1">
        <p:scale>
          <a:sx n="71" d="100"/>
          <a:sy n="71" d="100"/>
        </p:scale>
        <p:origin x="-1944" y="-102"/>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133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509DC73-39F8-4D19-AC94-0C7DBA5D88C8}" type="datetimeFigureOut">
              <a:rPr lang="en-US"/>
              <a:pPr>
                <a:defRPr/>
              </a:pPr>
              <a:t>5/21/2012</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B4903ADE-006D-48E8-BBA2-1EE491921ABA}" type="slidenum">
              <a:rPr lang="en-US"/>
              <a:pPr>
                <a:defRPr/>
              </a:pPr>
              <a:t>‹#›</a:t>
            </a:fld>
            <a:endParaRPr lang="en-US"/>
          </a:p>
        </p:txBody>
      </p:sp>
    </p:spTree>
    <p:extLst>
      <p:ext uri="{BB962C8B-B14F-4D97-AF65-F5344CB8AC3E}">
        <p14:creationId xmlns:p14="http://schemas.microsoft.com/office/powerpoint/2010/main" val="16240675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6FEFA40-A64C-4F86-8FFE-89299AC2171A}" type="datetimeFigureOut">
              <a:rPr lang="en-US"/>
              <a:pPr>
                <a:defRPr/>
              </a:pPr>
              <a:t>5/21/2012</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en-US"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AD2750C-6766-4A41-8491-DF70F8500A15}" type="slidenum">
              <a:rPr lang="en-US"/>
              <a:pPr>
                <a:defRPr/>
              </a:pPr>
              <a:t>‹#›</a:t>
            </a:fld>
            <a:endParaRPr lang="en-US"/>
          </a:p>
        </p:txBody>
      </p:sp>
    </p:spTree>
    <p:extLst>
      <p:ext uri="{BB962C8B-B14F-4D97-AF65-F5344CB8AC3E}">
        <p14:creationId xmlns:p14="http://schemas.microsoft.com/office/powerpoint/2010/main" val="16430077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6EB701-B4FA-45C6-8986-6F97B84B95B9}" type="slidenum">
              <a:rPr lang="en-GB" smtClean="0"/>
              <a:pPr fontAlgn="base">
                <a:spcBef>
                  <a:spcPct val="0"/>
                </a:spcBef>
                <a:spcAft>
                  <a:spcPct val="0"/>
                </a:spcAft>
                <a:defRPr/>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10</a:t>
            </a:fld>
            <a:endParaRPr lang="en-US"/>
          </a:p>
        </p:txBody>
      </p:sp>
    </p:spTree>
    <p:extLst>
      <p:ext uri="{BB962C8B-B14F-4D97-AF65-F5344CB8AC3E}">
        <p14:creationId xmlns:p14="http://schemas.microsoft.com/office/powerpoint/2010/main" val="264786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2</a:t>
            </a:fld>
            <a:endParaRPr lang="en-US"/>
          </a:p>
        </p:txBody>
      </p:sp>
    </p:spTree>
    <p:extLst>
      <p:ext uri="{BB962C8B-B14F-4D97-AF65-F5344CB8AC3E}">
        <p14:creationId xmlns:p14="http://schemas.microsoft.com/office/powerpoint/2010/main" val="1849456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3</a:t>
            </a:fld>
            <a:endParaRPr lang="en-US"/>
          </a:p>
        </p:txBody>
      </p:sp>
    </p:spTree>
    <p:extLst>
      <p:ext uri="{BB962C8B-B14F-4D97-AF65-F5344CB8AC3E}">
        <p14:creationId xmlns:p14="http://schemas.microsoft.com/office/powerpoint/2010/main" val="1849456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In the course of the project, NBDC team members and partners have developed and agreed upon a definition of “rainwater management strategies at landscape scale”.  This understanding contributed to a fundamental change of how the NBDC understands and models rainwater management. Today we do not model single practices, but instead look at combinations that include practices for crop, livestock and agro-forestry. In addition we try to link the strategies to a set of interventions, allowing us to take institutions into account.  </a:t>
            </a:r>
          </a:p>
          <a:p>
            <a:endParaRPr lang="en-US" dirty="0"/>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4</a:t>
            </a:fld>
            <a:endParaRPr lang="en-US"/>
          </a:p>
        </p:txBody>
      </p:sp>
    </p:spTree>
    <p:extLst>
      <p:ext uri="{BB962C8B-B14F-4D97-AF65-F5344CB8AC3E}">
        <p14:creationId xmlns:p14="http://schemas.microsoft.com/office/powerpoint/2010/main" val="18494562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Assumption = potential</a:t>
            </a:r>
            <a:r>
              <a:rPr lang="en-US" baseline="0" dirty="0" smtClean="0"/>
              <a:t> </a:t>
            </a:r>
            <a:r>
              <a:rPr lang="en-US" dirty="0" smtClean="0"/>
              <a:t>set of interventions</a:t>
            </a:r>
            <a:r>
              <a:rPr lang="en-US" baseline="0" dirty="0" smtClean="0"/>
              <a:t> has been identified</a:t>
            </a:r>
            <a:endParaRPr lang="en-US" dirty="0"/>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5</a:t>
            </a:fld>
            <a:endParaRPr lang="en-US"/>
          </a:p>
        </p:txBody>
      </p:sp>
    </p:spTree>
    <p:extLst>
      <p:ext uri="{BB962C8B-B14F-4D97-AF65-F5344CB8AC3E}">
        <p14:creationId xmlns:p14="http://schemas.microsoft.com/office/powerpoint/2010/main" val="105768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In the beginning of the project there was an expectation that N2 would provide a number of best-bet practices and strategies for N3 to work on.  The timelines of the projects are, however, not fully compatible and we haven’t managed to establish this linkage in practice. As our understanding of the rainwater management concept grew, we realized how closely it is related to activities in the national “sustainable land management” program (SLM).  We therefore decided to start from the GIZ/SLM experiences and will model the practices identified in this program.  We believe this will in turn add value to the SLM work.</a:t>
            </a:r>
          </a:p>
          <a:p>
            <a:endParaRPr lang="en-US" dirty="0"/>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6</a:t>
            </a:fld>
            <a:endParaRPr lang="en-US"/>
          </a:p>
        </p:txBody>
      </p:sp>
    </p:spTree>
    <p:extLst>
      <p:ext uri="{BB962C8B-B14F-4D97-AF65-F5344CB8AC3E}">
        <p14:creationId xmlns:p14="http://schemas.microsoft.com/office/powerpoint/2010/main" val="1849456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7</a:t>
            </a:fld>
            <a:endParaRPr lang="en-US"/>
          </a:p>
        </p:txBody>
      </p:sp>
    </p:spTree>
    <p:extLst>
      <p:ext uri="{BB962C8B-B14F-4D97-AF65-F5344CB8AC3E}">
        <p14:creationId xmlns:p14="http://schemas.microsoft.com/office/powerpoint/2010/main" val="1849456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domains will be defined in terms of “market opportunities” and “bio-physical limitations”.  The bio-physical limitations or constraints evaluated will include erosion potential, rainfall regimes and soil fertility.  The rainfall regimes will be extracted from a time series of daily climate data and defined on the basis of the start, length and reliability of the growing season.</a:t>
            </a:r>
          </a:p>
          <a:p>
            <a:endParaRPr lang="en-US"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With our combined knowledge we will link the bio-physical perspective to market possibilities and describe what kind of development in </a:t>
            </a:r>
            <a:r>
              <a:rPr lang="en-US" sz="1200" kern="1200" dirty="0" err="1" smtClean="0">
                <a:solidFill>
                  <a:schemeClr val="tx1"/>
                </a:solidFill>
                <a:effectLst/>
                <a:latin typeface="+mn-lt"/>
                <a:ea typeface="+mn-ea"/>
                <a:cs typeface="+mn-cs"/>
              </a:rPr>
              <a:t>rainfed</a:t>
            </a:r>
            <a:r>
              <a:rPr lang="en-US" sz="1200" kern="1200" dirty="0" smtClean="0">
                <a:solidFill>
                  <a:schemeClr val="tx1"/>
                </a:solidFill>
                <a:effectLst/>
                <a:latin typeface="+mn-lt"/>
                <a:ea typeface="+mn-ea"/>
                <a:cs typeface="+mn-cs"/>
              </a:rPr>
              <a:t> agriculture can be expected.  We’ll develop specific recommendations for each of the domains, i.e. how investments in infrastructure, extension services,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can be used to </a:t>
            </a:r>
            <a:r>
              <a:rPr lang="en-US" sz="1200" kern="1200" dirty="0" err="1" smtClean="0">
                <a:solidFill>
                  <a:schemeClr val="tx1"/>
                </a:solidFill>
                <a:effectLst/>
                <a:latin typeface="+mn-lt"/>
                <a:ea typeface="+mn-ea"/>
                <a:cs typeface="+mn-cs"/>
              </a:rPr>
              <a:t>optimise</a:t>
            </a:r>
            <a:r>
              <a:rPr lang="en-US" sz="1200" kern="1200" dirty="0" smtClean="0">
                <a:solidFill>
                  <a:schemeClr val="tx1"/>
                </a:solidFill>
                <a:effectLst/>
                <a:latin typeface="+mn-lt"/>
                <a:ea typeface="+mn-ea"/>
                <a:cs typeface="+mn-cs"/>
              </a:rPr>
              <a:t> the agricultural production in relation to expected market demands, including livestock synergies with crop production.</a:t>
            </a:r>
          </a:p>
          <a:p>
            <a:endParaRPr lang="en-US" dirty="0"/>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8</a:t>
            </a:fld>
            <a:endParaRPr lang="en-US"/>
          </a:p>
        </p:txBody>
      </p:sp>
    </p:spTree>
    <p:extLst>
      <p:ext uri="{BB962C8B-B14F-4D97-AF65-F5344CB8AC3E}">
        <p14:creationId xmlns:p14="http://schemas.microsoft.com/office/powerpoint/2010/main" val="1849456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AD2750C-6766-4A41-8491-DF70F8500A15}" type="slidenum">
              <a:rPr lang="en-US" smtClean="0"/>
              <a:pPr>
                <a:defRPr/>
              </a:pPr>
              <a:t>9</a:t>
            </a:fld>
            <a:endParaRPr lang="en-US"/>
          </a:p>
        </p:txBody>
      </p:sp>
    </p:spTree>
    <p:extLst>
      <p:ext uri="{BB962C8B-B14F-4D97-AF65-F5344CB8AC3E}">
        <p14:creationId xmlns:p14="http://schemas.microsoft.com/office/powerpoint/2010/main" val="1849456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5"/>
          <p:cNvSpPr/>
          <p:nvPr userDrawn="1"/>
        </p:nvSpPr>
        <p:spPr>
          <a:xfrm rot="16200000">
            <a:off x="-3196431" y="3196431"/>
            <a:ext cx="6858000" cy="465138"/>
          </a:xfrm>
          <a:prstGeom prst="rect">
            <a:avLst/>
          </a:prstGeom>
          <a:gradFill flip="none" rotWithShape="1">
            <a:gsLst>
              <a:gs pos="13000">
                <a:srgbClr val="250909"/>
              </a:gs>
              <a:gs pos="17999">
                <a:srgbClr val="663300"/>
              </a:gs>
              <a:gs pos="36000">
                <a:srgbClr val="FAC77D"/>
              </a:gs>
              <a:gs pos="61000">
                <a:srgbClr val="DC9A05"/>
              </a:gs>
              <a:gs pos="82001">
                <a:srgbClr val="DC9A05"/>
              </a:gs>
              <a:gs pos="100000">
                <a:srgbClr val="DC9A05"/>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5" name="Espace réservé de la date 3"/>
          <p:cNvSpPr>
            <a:spLocks noGrp="1"/>
          </p:cNvSpPr>
          <p:nvPr>
            <p:ph type="dt" sz="half" idx="10"/>
          </p:nvPr>
        </p:nvSpPr>
        <p:spPr/>
        <p:txBody>
          <a:bodyPr/>
          <a:lstStyle>
            <a:lvl1pPr>
              <a:defRPr smtClean="0"/>
            </a:lvl1pPr>
          </a:lstStyle>
          <a:p>
            <a:pPr>
              <a:defRPr/>
            </a:pPr>
            <a:fld id="{119B8C53-FE4A-4DFC-A235-46B41873A649}" type="datetimeFigureOut">
              <a:rPr lang="en-US"/>
              <a:pPr>
                <a:defRPr/>
              </a:pPr>
              <a:t>5/21/2012</a:t>
            </a:fld>
            <a:endParaRPr lang="en-US"/>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A67E275-BC0C-4C13-BF0B-AD5773F9D331}" type="datetimeFigureOut">
              <a:rPr lang="fr-FR"/>
              <a:pPr>
                <a:defRPr/>
              </a:pPr>
              <a:t>21/05/2012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02266C6-E6CB-47C3-8573-7ABAE931E3DE}"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0A40D6BC-5D2E-4B02-8C0A-1945137A0973}" type="datetimeFigureOut">
              <a:rPr lang="fr-FR"/>
              <a:pPr>
                <a:defRPr/>
              </a:pPr>
              <a:t>21/05/2012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4451033-2B74-48F3-B790-E4F861930957}" type="slidenum">
              <a:rPr lang="fr-FR"/>
              <a:pPr>
                <a:defRPr/>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4" name="Rectangle 6"/>
          <p:cNvSpPr/>
          <p:nvPr userDrawn="1"/>
        </p:nvSpPr>
        <p:spPr>
          <a:xfrm rot="16200000">
            <a:off x="-3196431" y="3196431"/>
            <a:ext cx="6858000" cy="465138"/>
          </a:xfrm>
          <a:prstGeom prst="rect">
            <a:avLst/>
          </a:prstGeom>
          <a:gradFill flip="none" rotWithShape="1">
            <a:gsLst>
              <a:gs pos="13000">
                <a:srgbClr val="250909"/>
              </a:gs>
              <a:gs pos="17999">
                <a:srgbClr val="663300"/>
              </a:gs>
              <a:gs pos="36000">
                <a:srgbClr val="FAC77D"/>
              </a:gs>
              <a:gs pos="61000">
                <a:srgbClr val="DC9A05"/>
              </a:gs>
              <a:gs pos="82001">
                <a:srgbClr val="DC9A05"/>
              </a:gs>
              <a:gs pos="100000">
                <a:srgbClr val="DC9A05"/>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 name="Titre 1"/>
          <p:cNvSpPr>
            <a:spLocks noGrp="1"/>
          </p:cNvSpPr>
          <p:nvPr>
            <p:ph type="ctrTitle"/>
          </p:nvPr>
        </p:nvSpPr>
        <p:spPr>
          <a:xfrm>
            <a:off x="685800" y="2130425"/>
            <a:ext cx="7772400" cy="1470025"/>
          </a:xfrm>
        </p:spPr>
        <p:txBody>
          <a:bodyPr/>
          <a:lstStyle/>
          <a:p>
            <a:r>
              <a:rPr lang="fr-FR" dirty="0" smtClean="0"/>
              <a:t>Cliquez pour modifier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numéro de diapositive 5"/>
          <p:cNvSpPr>
            <a:spLocks noGrp="1"/>
          </p:cNvSpPr>
          <p:nvPr>
            <p:ph type="sldNum" sz="quarter" idx="10"/>
          </p:nvPr>
        </p:nvSpPr>
        <p:spPr/>
        <p:txBody>
          <a:bodyPr/>
          <a:lstStyle>
            <a:lvl1pPr>
              <a:defRPr smtClean="0"/>
            </a:lvl1pPr>
          </a:lstStyle>
          <a:p>
            <a:pPr>
              <a:defRPr/>
            </a:pPr>
            <a:fld id="{1BA54D19-D418-4F5E-9373-6DE8F0CA8C83}"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E712940C-3993-4A21-9E23-4E2B87EECB4D}" type="datetimeFigureOut">
              <a:rPr lang="fr-FR"/>
              <a:pPr>
                <a:defRPr/>
              </a:pPr>
              <a:t>21/05/2012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FF76110-4334-4421-95AF-0D14EC910315}"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D5B581DC-832F-4D77-A903-D4AAC1ED69D8}" type="datetimeFigureOut">
              <a:rPr lang="fr-FR"/>
              <a:pPr>
                <a:defRPr/>
              </a:pPr>
              <a:t>21/05/2012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FDEB09E5-0144-4E62-A92B-594EB0284587}"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B921B9EF-4D42-48E7-AAC3-C10824B9080E}" type="datetimeFigureOut">
              <a:rPr lang="fr-FR"/>
              <a:pPr>
                <a:defRPr/>
              </a:pPr>
              <a:t>21/05/2012</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F4FF0F9A-B4A4-443F-A3FB-AE68DD3FA8E9}"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61EF1668-8B22-472F-AAB4-8044977B0376}" type="datetimeFigureOut">
              <a:rPr lang="fr-FR"/>
              <a:pPr>
                <a:defRPr/>
              </a:pPr>
              <a:t>21/05/2012</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3AC0883E-159A-48FF-8DDE-3DBF8CF8850D}"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48048EBB-D3AB-4307-A9B4-E1420356165D}" type="datetimeFigureOut">
              <a:rPr lang="fr-FR"/>
              <a:pPr>
                <a:defRPr/>
              </a:pPr>
              <a:t>21/05/2012</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E745D34-C64F-449A-954B-68AF7280EFDC}"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EC9F83DA-4434-4003-B977-E711353D25E4}" type="datetimeFigureOut">
              <a:rPr lang="fr-FR"/>
              <a:pPr>
                <a:defRPr/>
              </a:pPr>
              <a:t>21/05/2012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F284FEB-6878-4C96-B259-79EC7F74FF39}"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AAD78879-BA42-4F35-92C5-970467B7E55E}" type="datetimeFigureOut">
              <a:rPr lang="fr-FR"/>
              <a:pPr>
                <a:defRPr/>
              </a:pPr>
              <a:t>21/05/2012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886CE0F-A929-45C2-9AC1-25CD3AA32AFA}"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20"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image" Target="../media/image6.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151DB6B-B45C-4841-AB60-0CE080C305A4}" type="datetimeFigureOut">
              <a:rPr lang="fr-FR"/>
              <a:pPr>
                <a:defRPr/>
              </a:pPr>
              <a:t>21/05/2012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23BD840-69AE-4222-A3AF-6A374316168C}" type="slidenum">
              <a:rPr lang="fr-FR"/>
              <a:pPr>
                <a:defRPr/>
              </a:pPr>
              <a:t>‹#›</a:t>
            </a:fld>
            <a:endParaRPr lang="fr-FR"/>
          </a:p>
        </p:txBody>
      </p:sp>
      <p:sp>
        <p:nvSpPr>
          <p:cNvPr id="7" name="Espace réservé de la date 3"/>
          <p:cNvSpPr txBox="1">
            <a:spLocks/>
          </p:cNvSpPr>
          <p:nvPr/>
        </p:nvSpPr>
        <p:spPr>
          <a:xfrm>
            <a:off x="457200" y="6356350"/>
            <a:ext cx="2133600" cy="365125"/>
          </a:xfrm>
          <a:prstGeom prst="rect">
            <a:avLst/>
          </a:prstGeom>
        </p:spPr>
        <p:txBody>
          <a:bodyPr/>
          <a:lstStyle/>
          <a:p>
            <a:pPr fontAlgn="auto">
              <a:spcBef>
                <a:spcPts val="0"/>
              </a:spcBef>
              <a:spcAft>
                <a:spcPts val="0"/>
              </a:spcAft>
              <a:defRPr/>
            </a:pPr>
            <a:fld id="{CDA9149A-F439-4E92-91AA-C82381183EB1}" type="datetimeFigureOut">
              <a:rPr lang="fr-FR">
                <a:latin typeface="+mn-lt"/>
              </a:rPr>
              <a:pPr fontAlgn="auto">
                <a:spcBef>
                  <a:spcPts val="0"/>
                </a:spcBef>
                <a:spcAft>
                  <a:spcPts val="0"/>
                </a:spcAft>
                <a:defRPr/>
              </a:pPr>
              <a:t>21/05/2012</a:t>
            </a:fld>
            <a:endParaRPr lang="fr-FR">
              <a:latin typeface="+mn-lt"/>
            </a:endParaRPr>
          </a:p>
        </p:txBody>
      </p:sp>
      <p:pic>
        <p:nvPicPr>
          <p:cNvPr id="1032" name="Picture 4" descr="C:\Documents and Settings\mdepremesnil\Mes documents\IT\Animal Change\KOM\photothèque INRA\9103-0026.JPG"/>
          <p:cNvPicPr>
            <a:picLocks noChangeAspect="1" noChangeArrowheads="1"/>
          </p:cNvPicPr>
          <p:nvPr/>
        </p:nvPicPr>
        <p:blipFill>
          <a:blip r:embed="rId14"/>
          <a:srcRect t="27341"/>
          <a:stretch>
            <a:fillRect/>
          </a:stretch>
        </p:blipFill>
        <p:spPr bwMode="auto">
          <a:xfrm>
            <a:off x="3571875" y="6143625"/>
            <a:ext cx="1571625" cy="758825"/>
          </a:xfrm>
          <a:prstGeom prst="rect">
            <a:avLst/>
          </a:prstGeom>
          <a:noFill/>
          <a:ln w="9525">
            <a:noFill/>
            <a:miter lim="800000"/>
            <a:headEnd/>
            <a:tailEnd/>
          </a:ln>
        </p:spPr>
      </p:pic>
      <p:pic>
        <p:nvPicPr>
          <p:cNvPr id="1033" name="Picture 8" descr="C:\Documents and Settings\mdepremesnil\Mes documents\IT\Animal Change\KOM\photothèque INRA\9047-0112.JPG"/>
          <p:cNvPicPr>
            <a:picLocks noChangeAspect="1" noChangeArrowheads="1"/>
          </p:cNvPicPr>
          <p:nvPr/>
        </p:nvPicPr>
        <p:blipFill>
          <a:blip r:embed="rId15"/>
          <a:srcRect t="32541" b="22099"/>
          <a:stretch>
            <a:fillRect/>
          </a:stretch>
        </p:blipFill>
        <p:spPr bwMode="auto">
          <a:xfrm>
            <a:off x="5143500" y="6143625"/>
            <a:ext cx="4000500" cy="750888"/>
          </a:xfrm>
          <a:prstGeom prst="rect">
            <a:avLst/>
          </a:prstGeom>
          <a:noFill/>
          <a:ln w="9525">
            <a:noFill/>
            <a:miter lim="800000"/>
            <a:headEnd/>
            <a:tailEnd/>
          </a:ln>
        </p:spPr>
      </p:pic>
      <p:sp>
        <p:nvSpPr>
          <p:cNvPr id="9" name="Espace réservé du numéro de diapositive 5"/>
          <p:cNvSpPr txBox="1">
            <a:spLocks/>
          </p:cNvSpPr>
          <p:nvPr/>
        </p:nvSpPr>
        <p:spPr>
          <a:xfrm>
            <a:off x="5081588" y="6350000"/>
            <a:ext cx="4062412" cy="508000"/>
          </a:xfrm>
          <a:prstGeom prst="rect">
            <a:avLst/>
          </a:prstGeom>
        </p:spPr>
        <p:txBody>
          <a:bodyPr/>
          <a:lstStyle/>
          <a:p>
            <a:pPr algn="r" fontAlgn="auto">
              <a:spcBef>
                <a:spcPts val="0"/>
              </a:spcBef>
              <a:spcAft>
                <a:spcPts val="0"/>
              </a:spcAft>
              <a:defRPr/>
            </a:pPr>
            <a:r>
              <a:rPr lang="fr-FR" sz="1400" dirty="0">
                <a:solidFill>
                  <a:srgbClr val="B7DEE8"/>
                </a:solidFill>
                <a:latin typeface="Calibri" pitchFamily="34" charset="0"/>
              </a:rPr>
              <a:t>ANIMALCHANGE  </a:t>
            </a:r>
            <a:r>
              <a:rPr lang="fr-FR" sz="1400" dirty="0" err="1">
                <a:solidFill>
                  <a:srgbClr val="B7DEE8"/>
                </a:solidFill>
                <a:latin typeface="Calibri" pitchFamily="34" charset="0"/>
              </a:rPr>
              <a:t>Stakeholder</a:t>
            </a:r>
            <a:r>
              <a:rPr lang="fr-FR" sz="1400" dirty="0">
                <a:solidFill>
                  <a:srgbClr val="B7DEE8"/>
                </a:solidFill>
                <a:latin typeface="Calibri" pitchFamily="34" charset="0"/>
              </a:rPr>
              <a:t> &amp; Policy </a:t>
            </a:r>
            <a:r>
              <a:rPr lang="fr-FR" sz="1400" dirty="0" err="1">
                <a:solidFill>
                  <a:srgbClr val="B7DEE8"/>
                </a:solidFill>
                <a:latin typeface="Calibri" pitchFamily="34" charset="0"/>
              </a:rPr>
              <a:t>Committees</a:t>
            </a:r>
            <a:endParaRPr lang="fr-FR" sz="1400" dirty="0">
              <a:solidFill>
                <a:srgbClr val="B7DEE8"/>
              </a:solidFill>
              <a:latin typeface="Calibri" pitchFamily="34" charset="0"/>
            </a:endParaRPr>
          </a:p>
          <a:p>
            <a:pPr algn="r" fontAlgn="auto">
              <a:spcBef>
                <a:spcPts val="0"/>
              </a:spcBef>
              <a:spcAft>
                <a:spcPts val="0"/>
              </a:spcAft>
              <a:defRPr/>
            </a:pPr>
            <a:r>
              <a:rPr lang="fr-FR" sz="1600" dirty="0">
                <a:solidFill>
                  <a:srgbClr val="B7DEE8"/>
                </a:solidFill>
                <a:latin typeface="Calibri" pitchFamily="34" charset="0"/>
              </a:rPr>
              <a:t>21 </a:t>
            </a:r>
            <a:r>
              <a:rPr lang="fr-FR" sz="1600" dirty="0" err="1">
                <a:solidFill>
                  <a:srgbClr val="B7DEE8"/>
                </a:solidFill>
                <a:latin typeface="Calibri" pitchFamily="34" charset="0"/>
              </a:rPr>
              <a:t>September</a:t>
            </a:r>
            <a:r>
              <a:rPr lang="fr-FR" sz="1600" dirty="0">
                <a:solidFill>
                  <a:srgbClr val="B7DEE8"/>
                </a:solidFill>
                <a:latin typeface="Calibri" pitchFamily="34" charset="0"/>
              </a:rPr>
              <a:t>, 2011</a:t>
            </a:r>
          </a:p>
        </p:txBody>
      </p:sp>
      <p:pic>
        <p:nvPicPr>
          <p:cNvPr id="1035" name="Picture 9" descr="C:\Documents and Settings\mdepremesnil\Mes documents\IT\Animal Change\KOM\photothèque INRA\9082-0061.JPG"/>
          <p:cNvPicPr>
            <a:picLocks noChangeAspect="1" noChangeArrowheads="1"/>
          </p:cNvPicPr>
          <p:nvPr/>
        </p:nvPicPr>
        <p:blipFill>
          <a:blip r:embed="rId16"/>
          <a:srcRect t="20598" b="13235"/>
          <a:stretch>
            <a:fillRect/>
          </a:stretch>
        </p:blipFill>
        <p:spPr bwMode="auto">
          <a:xfrm>
            <a:off x="1931988" y="6143625"/>
            <a:ext cx="1676400" cy="714375"/>
          </a:xfrm>
          <a:prstGeom prst="rect">
            <a:avLst/>
          </a:prstGeom>
          <a:noFill/>
          <a:ln w="9525">
            <a:noFill/>
            <a:miter lim="800000"/>
            <a:headEnd/>
            <a:tailEnd/>
          </a:ln>
        </p:spPr>
      </p:pic>
      <p:pic>
        <p:nvPicPr>
          <p:cNvPr id="1036" name="Picture 2" descr="C:\Documents and Settings\mdepremesnil\Mes documents\IT\Animal Change\KOM\photothèque INRA\9121-0037.jpg"/>
          <p:cNvPicPr>
            <a:picLocks noChangeAspect="1" noChangeArrowheads="1"/>
          </p:cNvPicPr>
          <p:nvPr/>
        </p:nvPicPr>
        <p:blipFill>
          <a:blip r:embed="rId17"/>
          <a:srcRect t="12122" b="27275"/>
          <a:stretch>
            <a:fillRect/>
          </a:stretch>
        </p:blipFill>
        <p:spPr bwMode="auto">
          <a:xfrm>
            <a:off x="428625" y="6143625"/>
            <a:ext cx="1571625" cy="714375"/>
          </a:xfrm>
          <a:prstGeom prst="rect">
            <a:avLst/>
          </a:prstGeom>
          <a:noFill/>
          <a:ln w="9525">
            <a:noFill/>
            <a:miter lim="800000"/>
            <a:headEnd/>
            <a:tailEnd/>
          </a:ln>
        </p:spPr>
      </p:pic>
      <p:sp>
        <p:nvSpPr>
          <p:cNvPr id="16" name="Espace réservé de la date 3"/>
          <p:cNvSpPr txBox="1">
            <a:spLocks/>
          </p:cNvSpPr>
          <p:nvPr userDrawn="1"/>
        </p:nvSpPr>
        <p:spPr>
          <a:xfrm>
            <a:off x="457200" y="6356350"/>
            <a:ext cx="2133600" cy="365125"/>
          </a:xfrm>
          <a:prstGeom prst="rect">
            <a:avLst/>
          </a:prstGeom>
        </p:spPr>
        <p:txBody>
          <a:bodyPr/>
          <a:lstStyle/>
          <a:p>
            <a:pPr fontAlgn="auto">
              <a:spcBef>
                <a:spcPts val="0"/>
              </a:spcBef>
              <a:spcAft>
                <a:spcPts val="0"/>
              </a:spcAft>
              <a:defRPr/>
            </a:pPr>
            <a:fld id="{CDA9149A-F439-4E92-91AA-C82381183EB1}" type="datetimeFigureOut">
              <a:rPr lang="fr-FR">
                <a:latin typeface="+mn-lt"/>
              </a:rPr>
              <a:pPr fontAlgn="auto">
                <a:spcBef>
                  <a:spcPts val="0"/>
                </a:spcBef>
                <a:spcAft>
                  <a:spcPts val="0"/>
                </a:spcAft>
                <a:defRPr/>
              </a:pPr>
              <a:t>21/05/2012</a:t>
            </a:fld>
            <a:endParaRPr lang="fr-FR">
              <a:latin typeface="+mn-lt"/>
            </a:endParaRPr>
          </a:p>
        </p:txBody>
      </p:sp>
      <p:pic>
        <p:nvPicPr>
          <p:cNvPr id="1038" name="Picture 4" descr="C:\Documents and Settings\mdepremesnil\Mes documents\IT\Animal Change\KOM\photothèque INRA\9103-0026.JPG"/>
          <p:cNvPicPr>
            <a:picLocks noChangeAspect="1" noChangeArrowheads="1"/>
          </p:cNvPicPr>
          <p:nvPr userDrawn="1"/>
        </p:nvPicPr>
        <p:blipFill>
          <a:blip r:embed="rId14"/>
          <a:srcRect t="27341"/>
          <a:stretch>
            <a:fillRect/>
          </a:stretch>
        </p:blipFill>
        <p:spPr bwMode="auto">
          <a:xfrm>
            <a:off x="3571875" y="6143625"/>
            <a:ext cx="1571625" cy="758825"/>
          </a:xfrm>
          <a:prstGeom prst="rect">
            <a:avLst/>
          </a:prstGeom>
          <a:noFill/>
          <a:ln w="9525">
            <a:noFill/>
            <a:miter lim="800000"/>
            <a:headEnd/>
            <a:tailEnd/>
          </a:ln>
        </p:spPr>
      </p:pic>
      <p:pic>
        <p:nvPicPr>
          <p:cNvPr id="1039" name="Picture 8" descr="C:\Documents and Settings\mdepremesnil\Mes documents\IT\Animal Change\KOM\photothèque INRA\9047-0112.JPG"/>
          <p:cNvPicPr>
            <a:picLocks noChangeAspect="1" noChangeArrowheads="1"/>
          </p:cNvPicPr>
          <p:nvPr userDrawn="1"/>
        </p:nvPicPr>
        <p:blipFill>
          <a:blip r:embed="rId15"/>
          <a:srcRect t="32541" b="22099"/>
          <a:stretch>
            <a:fillRect/>
          </a:stretch>
        </p:blipFill>
        <p:spPr bwMode="auto">
          <a:xfrm>
            <a:off x="5143500" y="6143625"/>
            <a:ext cx="4000500" cy="750888"/>
          </a:xfrm>
          <a:prstGeom prst="rect">
            <a:avLst/>
          </a:prstGeom>
          <a:noFill/>
          <a:ln w="9525">
            <a:noFill/>
            <a:miter lim="800000"/>
            <a:headEnd/>
            <a:tailEnd/>
          </a:ln>
        </p:spPr>
      </p:pic>
      <p:sp>
        <p:nvSpPr>
          <p:cNvPr id="20" name="Espace réservé du numéro de diapositive 5"/>
          <p:cNvSpPr txBox="1">
            <a:spLocks/>
          </p:cNvSpPr>
          <p:nvPr userDrawn="1"/>
        </p:nvSpPr>
        <p:spPr>
          <a:xfrm>
            <a:off x="5867400" y="6350000"/>
            <a:ext cx="2705100" cy="508000"/>
          </a:xfrm>
          <a:prstGeom prst="rect">
            <a:avLst/>
          </a:prstGeom>
        </p:spPr>
        <p:txBody>
          <a:bodyPr/>
          <a:lstStyle>
            <a:lvl1pPr>
              <a:defRPr sz="1400" b="0">
                <a:solidFill>
                  <a:schemeClr val="tx1"/>
                </a:solidFill>
              </a:defRPr>
            </a:lvl1pPr>
          </a:lstStyle>
          <a:p>
            <a:pPr algn="r" fontAlgn="auto">
              <a:spcBef>
                <a:spcPts val="0"/>
              </a:spcBef>
              <a:spcAft>
                <a:spcPts val="0"/>
              </a:spcAft>
              <a:defRPr/>
            </a:pPr>
            <a:r>
              <a:rPr lang="fr-FR" dirty="0" smtClean="0">
                <a:solidFill>
                  <a:schemeClr val="accent5">
                    <a:lumMod val="40000"/>
                    <a:lumOff val="60000"/>
                  </a:schemeClr>
                </a:solidFill>
                <a:latin typeface="+mn-lt"/>
              </a:rPr>
              <a:t>AnimalChange 1st </a:t>
            </a:r>
            <a:r>
              <a:rPr lang="fr-FR" dirty="0" err="1" smtClean="0">
                <a:solidFill>
                  <a:schemeClr val="accent5">
                    <a:lumMod val="40000"/>
                    <a:lumOff val="60000"/>
                  </a:schemeClr>
                </a:solidFill>
                <a:latin typeface="+mn-lt"/>
              </a:rPr>
              <a:t>Annual</a:t>
            </a:r>
            <a:r>
              <a:rPr lang="fr-FR" dirty="0" smtClean="0">
                <a:solidFill>
                  <a:schemeClr val="accent5">
                    <a:lumMod val="40000"/>
                    <a:lumOff val="60000"/>
                  </a:schemeClr>
                </a:solidFill>
                <a:latin typeface="+mn-lt"/>
              </a:rPr>
              <a:t> Meeting</a:t>
            </a:r>
          </a:p>
          <a:p>
            <a:pPr algn="r" fontAlgn="auto">
              <a:spcBef>
                <a:spcPts val="0"/>
              </a:spcBef>
              <a:spcAft>
                <a:spcPts val="0"/>
              </a:spcAft>
              <a:defRPr/>
            </a:pPr>
            <a:r>
              <a:rPr lang="fr-FR" sz="1600" dirty="0" smtClean="0">
                <a:solidFill>
                  <a:schemeClr val="accent5">
                    <a:lumMod val="40000"/>
                    <a:lumOff val="60000"/>
                  </a:schemeClr>
                </a:solidFill>
                <a:latin typeface="+mn-lt"/>
              </a:rPr>
              <a:t>19-21 March, 2012</a:t>
            </a:r>
          </a:p>
        </p:txBody>
      </p:sp>
      <p:pic>
        <p:nvPicPr>
          <p:cNvPr id="1041" name="Picture 9" descr="C:\Documents and Settings\mdepremesnil\Mes documents\IT\Animal Change\KOM\photothèque INRA\9082-0061.JPG"/>
          <p:cNvPicPr>
            <a:picLocks noChangeAspect="1" noChangeArrowheads="1"/>
          </p:cNvPicPr>
          <p:nvPr userDrawn="1"/>
        </p:nvPicPr>
        <p:blipFill>
          <a:blip r:embed="rId18"/>
          <a:srcRect t="20598" b="13235"/>
          <a:stretch>
            <a:fillRect/>
          </a:stretch>
        </p:blipFill>
        <p:spPr bwMode="auto">
          <a:xfrm>
            <a:off x="1931988" y="6143625"/>
            <a:ext cx="1676400" cy="714375"/>
          </a:xfrm>
          <a:prstGeom prst="rect">
            <a:avLst/>
          </a:prstGeom>
          <a:noFill/>
          <a:ln w="9525">
            <a:noFill/>
            <a:miter lim="800000"/>
            <a:headEnd/>
            <a:tailEnd/>
          </a:ln>
        </p:spPr>
      </p:pic>
      <p:pic>
        <p:nvPicPr>
          <p:cNvPr id="1042" name="Picture 2" descr="C:\Documents and Settings\mdepremesnil\Mes documents\IT\Animal Change\KOM\photothèque INRA\9121-0037.jpg"/>
          <p:cNvPicPr>
            <a:picLocks noChangeAspect="1" noChangeArrowheads="1"/>
          </p:cNvPicPr>
          <p:nvPr userDrawn="1"/>
        </p:nvPicPr>
        <p:blipFill>
          <a:blip r:embed="rId17"/>
          <a:srcRect t="12122" b="27275"/>
          <a:stretch>
            <a:fillRect/>
          </a:stretch>
        </p:blipFill>
        <p:spPr bwMode="auto">
          <a:xfrm>
            <a:off x="428625" y="6143625"/>
            <a:ext cx="1571625" cy="714375"/>
          </a:xfrm>
          <a:prstGeom prst="rect">
            <a:avLst/>
          </a:prstGeom>
          <a:noFill/>
          <a:ln w="9525">
            <a:noFill/>
            <a:miter lim="800000"/>
            <a:headEnd/>
            <a:tailEnd/>
          </a:ln>
        </p:spPr>
      </p:pic>
      <p:pic>
        <p:nvPicPr>
          <p:cNvPr id="1043" name="Picture 10"/>
          <p:cNvPicPr>
            <a:picLocks noChangeAspect="1" noChangeArrowheads="1"/>
          </p:cNvPicPr>
          <p:nvPr userDrawn="1"/>
        </p:nvPicPr>
        <p:blipFill>
          <a:blip r:embed="rId19"/>
          <a:srcRect/>
          <a:stretch>
            <a:fillRect/>
          </a:stretch>
        </p:blipFill>
        <p:spPr bwMode="auto">
          <a:xfrm>
            <a:off x="8572500" y="6559550"/>
            <a:ext cx="571500" cy="369888"/>
          </a:xfrm>
          <a:prstGeom prst="rect">
            <a:avLst/>
          </a:prstGeom>
          <a:noFill/>
          <a:ln w="9525">
            <a:noFill/>
            <a:miter lim="800000"/>
            <a:headEnd/>
            <a:tailEnd/>
          </a:ln>
        </p:spPr>
      </p:pic>
      <p:pic>
        <p:nvPicPr>
          <p:cNvPr id="1044" name="Picture 24"/>
          <p:cNvPicPr>
            <a:picLocks noChangeAspect="1" noChangeArrowheads="1"/>
          </p:cNvPicPr>
          <p:nvPr userDrawn="1"/>
        </p:nvPicPr>
        <p:blipFill>
          <a:blip r:embed="rId20">
            <a:clrChange>
              <a:clrFrom>
                <a:srgbClr val="FFFFFF"/>
              </a:clrFrom>
              <a:clrTo>
                <a:srgbClr val="FFFFFF">
                  <a:alpha val="0"/>
                </a:srgbClr>
              </a:clrTo>
            </a:clrChange>
          </a:blip>
          <a:srcRect/>
          <a:stretch>
            <a:fillRect/>
          </a:stretch>
        </p:blipFill>
        <p:spPr bwMode="auto">
          <a:xfrm>
            <a:off x="8643938" y="6143625"/>
            <a:ext cx="500062" cy="396875"/>
          </a:xfrm>
          <a:prstGeom prst="rect">
            <a:avLst/>
          </a:prstGeom>
          <a:noFill/>
          <a:ln w="9525">
            <a:noFill/>
            <a:miter lim="800000"/>
            <a:headEnd/>
            <a:tailEnd/>
          </a:ln>
        </p:spPr>
      </p:pic>
      <p:sp>
        <p:nvSpPr>
          <p:cNvPr id="17" name="Rectangle 16"/>
          <p:cNvSpPr/>
          <p:nvPr/>
        </p:nvSpPr>
        <p:spPr>
          <a:xfrm rot="16200000">
            <a:off x="-3196431" y="3196431"/>
            <a:ext cx="6858000" cy="465138"/>
          </a:xfrm>
          <a:prstGeom prst="rect">
            <a:avLst/>
          </a:prstGeom>
          <a:gradFill flip="none" rotWithShape="1">
            <a:gsLst>
              <a:gs pos="13000">
                <a:srgbClr val="250909"/>
              </a:gs>
              <a:gs pos="17999">
                <a:srgbClr val="663300"/>
              </a:gs>
              <a:gs pos="36000">
                <a:srgbClr val="FAC77D"/>
              </a:gs>
              <a:gs pos="61000">
                <a:srgbClr val="DC9A05"/>
              </a:gs>
              <a:gs pos="82001">
                <a:srgbClr val="DC9A05"/>
              </a:gs>
              <a:gs pos="100000">
                <a:srgbClr val="DC9A05"/>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6" r:id="rId3"/>
    <p:sldLayoutId id="2147483875" r:id="rId4"/>
    <p:sldLayoutId id="2147483874" r:id="rId5"/>
    <p:sldLayoutId id="2147483873" r:id="rId6"/>
    <p:sldLayoutId id="2147483872" r:id="rId7"/>
    <p:sldLayoutId id="2147483871" r:id="rId8"/>
    <p:sldLayoutId id="2147483870" r:id="rId9"/>
    <p:sldLayoutId id="2147483869" r:id="rId10"/>
    <p:sldLayoutId id="2147483868" r:id="rId11"/>
    <p:sldLayoutId id="2147483879" r:id="rId12"/>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Opening slide Global_PPT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5"/>
          <p:cNvSpPr>
            <a:spLocks noChangeArrowheads="1"/>
          </p:cNvSpPr>
          <p:nvPr/>
        </p:nvSpPr>
        <p:spPr bwMode="auto">
          <a:xfrm>
            <a:off x="0" y="0"/>
            <a:ext cx="9144000" cy="708025"/>
          </a:xfrm>
          <a:prstGeom prst="rect">
            <a:avLst/>
          </a:prstGeom>
          <a:noFill/>
          <a:ln w="9525">
            <a:noFill/>
            <a:miter lim="800000"/>
            <a:headEnd/>
            <a:tailEnd/>
          </a:ln>
        </p:spPr>
        <p:txBody>
          <a:bodyPr>
            <a:spAutoFit/>
          </a:bodyPr>
          <a:lstStyle/>
          <a:p>
            <a:pPr algn="ctr" fontAlgn="auto">
              <a:spcBef>
                <a:spcPts val="0"/>
              </a:spcBef>
              <a:spcAft>
                <a:spcPts val="0"/>
              </a:spcAft>
              <a:defRPr/>
            </a:pPr>
            <a:r>
              <a:rPr lang="en-US" sz="4000" b="1" dirty="0">
                <a:solidFill>
                  <a:srgbClr val="C00000"/>
                </a:solidFill>
                <a:effectLst>
                  <a:outerShdw blurRad="38100" dist="38100" dir="2700000" algn="tl">
                    <a:srgbClr val="000000">
                      <a:alpha val="43137"/>
                    </a:srgbClr>
                  </a:outerShdw>
                </a:effectLst>
                <a:latin typeface="+mn-lt"/>
              </a:rPr>
              <a:t>Nile 3 </a:t>
            </a:r>
            <a:r>
              <a:rPr lang="en-US" sz="4000" b="1" dirty="0" smtClean="0">
                <a:solidFill>
                  <a:srgbClr val="C00000"/>
                </a:solidFill>
                <a:effectLst>
                  <a:outerShdw blurRad="38100" dist="38100" dir="2700000" algn="tl">
                    <a:srgbClr val="000000">
                      <a:alpha val="43137"/>
                    </a:srgbClr>
                  </a:outerShdw>
                </a:effectLst>
                <a:latin typeface="+mn-lt"/>
              </a:rPr>
              <a:t>- On targeting and scaling out</a:t>
            </a:r>
            <a:endParaRPr lang="en-US" sz="4000" b="1" dirty="0">
              <a:solidFill>
                <a:srgbClr val="C00000"/>
              </a:solidFill>
              <a:latin typeface="+mn-lt"/>
            </a:endParaRPr>
          </a:p>
        </p:txBody>
      </p:sp>
      <p:sp>
        <p:nvSpPr>
          <p:cNvPr id="2052" name="Rectangle 3"/>
          <p:cNvSpPr>
            <a:spLocks noChangeArrowheads="1"/>
          </p:cNvSpPr>
          <p:nvPr/>
        </p:nvSpPr>
        <p:spPr bwMode="auto">
          <a:xfrm>
            <a:off x="762000" y="152400"/>
            <a:ext cx="800100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sz="40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a:p>
            <a:pPr algn="ctr"/>
            <a:endParaRPr lang="en-US" sz="2800">
              <a:solidFill>
                <a:srgbClr val="660033"/>
              </a:solidFill>
              <a:latin typeface="Bookman Old Style" pitchFamily="18" charset="0"/>
            </a:endParaRPr>
          </a:p>
        </p:txBody>
      </p:sp>
      <p:sp>
        <p:nvSpPr>
          <p:cNvPr id="5" name="Rectangle 4"/>
          <p:cNvSpPr/>
          <p:nvPr/>
        </p:nvSpPr>
        <p:spPr>
          <a:xfrm>
            <a:off x="2771775" y="1700213"/>
            <a:ext cx="6372225" cy="523220"/>
          </a:xfrm>
          <a:prstGeom prst="rect">
            <a:avLst/>
          </a:prstGeom>
        </p:spPr>
        <p:txBody>
          <a:bodyPr>
            <a:spAutoFit/>
          </a:bodyPr>
          <a:lstStyle/>
          <a:p>
            <a:pPr marL="365760" indent="-283464" algn="ctr" fontAlgn="auto">
              <a:spcBef>
                <a:spcPts val="0"/>
              </a:spcBef>
              <a:spcAft>
                <a:spcPts val="0"/>
              </a:spcAft>
              <a:defRPr/>
            </a:pPr>
            <a:r>
              <a:rPr lang="en-US" sz="2800" b="1" dirty="0" smtClean="0">
                <a:solidFill>
                  <a:srgbClr val="C00000"/>
                </a:solidFill>
                <a:effectLst>
                  <a:outerShdw blurRad="38100" dist="38100" dir="2700000" algn="tl">
                    <a:srgbClr val="000000">
                      <a:alpha val="43137"/>
                    </a:srgbClr>
                  </a:outerShdw>
                </a:effectLst>
                <a:latin typeface="+mn-lt"/>
              </a:rPr>
              <a:t>Progress – May 2012</a:t>
            </a:r>
            <a:endParaRPr lang="en-US" sz="2400" dirty="0">
              <a:solidFill>
                <a:srgbClr val="C00000"/>
              </a:solidFill>
              <a:latin typeface="+mn-lt"/>
            </a:endParaRPr>
          </a:p>
        </p:txBody>
      </p:sp>
    </p:spTree>
    <p:extLst>
      <p:ext uri="{BB962C8B-B14F-4D97-AF65-F5344CB8AC3E}">
        <p14:creationId xmlns:p14="http://schemas.microsoft.com/office/powerpoint/2010/main" val="4115642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u contenu 2"/>
          <p:cNvSpPr>
            <a:spLocks noGrp="1"/>
          </p:cNvSpPr>
          <p:nvPr>
            <p:ph idx="1"/>
          </p:nvPr>
        </p:nvSpPr>
        <p:spPr>
          <a:xfrm>
            <a:off x="539552" y="1340768"/>
            <a:ext cx="8229600" cy="4525963"/>
          </a:xfrm>
        </p:spPr>
        <p:txBody>
          <a:bodyPr/>
          <a:lstStyle/>
          <a:p>
            <a:r>
              <a:rPr lang="en-GB" sz="2400" dirty="0" smtClean="0"/>
              <a:t>Lots of work on-going: exciting but challenging!</a:t>
            </a:r>
          </a:p>
          <a:p>
            <a:r>
              <a:rPr lang="en-GB" sz="2400" dirty="0" smtClean="0"/>
              <a:t>Special attention needed: </a:t>
            </a:r>
          </a:p>
          <a:p>
            <a:pPr lvl="1"/>
            <a:r>
              <a:rPr lang="en-GB" sz="2000" dirty="0" smtClean="0"/>
              <a:t>dissemination and outreach</a:t>
            </a:r>
          </a:p>
          <a:p>
            <a:pPr lvl="1"/>
            <a:r>
              <a:rPr lang="en-GB" sz="2000" dirty="0"/>
              <a:t>l</a:t>
            </a:r>
            <a:r>
              <a:rPr lang="en-GB" sz="2000" dirty="0" smtClean="0"/>
              <a:t>inks with policy dialogues, national/regional </a:t>
            </a:r>
            <a:r>
              <a:rPr lang="en-GB" sz="2000" dirty="0" err="1" smtClean="0"/>
              <a:t>fora</a:t>
            </a:r>
            <a:r>
              <a:rPr lang="en-GB" sz="2000" dirty="0" smtClean="0"/>
              <a:t>, IPs, …</a:t>
            </a:r>
          </a:p>
          <a:p>
            <a:pPr marL="0" indent="0">
              <a:buNone/>
            </a:pPr>
            <a:endParaRPr lang="en-GB" sz="2400" dirty="0" smtClean="0"/>
          </a:p>
          <a:p>
            <a:pPr marL="0" indent="0">
              <a:buNone/>
            </a:pPr>
            <a:endParaRPr lang="en-GB" sz="2400" dirty="0"/>
          </a:p>
          <a:p>
            <a:pPr marL="0" indent="0" algn="ctr">
              <a:buNone/>
            </a:pPr>
            <a:r>
              <a:rPr lang="en-GB" sz="3600" dirty="0" smtClean="0"/>
              <a:t>Thanks to a great team!</a:t>
            </a:r>
          </a:p>
        </p:txBody>
      </p:sp>
      <p:pic>
        <p:nvPicPr>
          <p:cNvPr id="4" name="Picture 3"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5"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promised</a:t>
            </a:r>
            <a:endParaRPr lang="en-US" dirty="0"/>
          </a:p>
        </p:txBody>
      </p:sp>
      <p:sp>
        <p:nvSpPr>
          <p:cNvPr id="4" name="Content Placeholder 3"/>
          <p:cNvSpPr>
            <a:spLocks noGrp="1"/>
          </p:cNvSpPr>
          <p:nvPr>
            <p:ph idx="1"/>
          </p:nvPr>
        </p:nvSpPr>
        <p:spPr>
          <a:xfrm>
            <a:off x="457200" y="1351309"/>
            <a:ext cx="8229600" cy="4525963"/>
          </a:xfrm>
        </p:spPr>
        <p:txBody>
          <a:bodyPr/>
          <a:lstStyle/>
          <a:p>
            <a:pPr marL="514350" indent="-514350">
              <a:buAutoNum type="arabicPeriod"/>
            </a:pPr>
            <a:r>
              <a:rPr lang="en-US" sz="2800" dirty="0"/>
              <a:t>Methodology for identifying which RMS works best </a:t>
            </a:r>
            <a:r>
              <a:rPr lang="en-US" sz="2800" dirty="0" smtClean="0"/>
              <a:t>where</a:t>
            </a:r>
          </a:p>
          <a:p>
            <a:pPr marL="514350" indent="-514350">
              <a:buAutoNum type="arabicPeriod"/>
            </a:pPr>
            <a:r>
              <a:rPr lang="en-US" sz="2800" dirty="0"/>
              <a:t>Creation of maps to identify what RMS work best and where in the basin  in terms of biophysical and institutional </a:t>
            </a:r>
            <a:r>
              <a:rPr lang="en-US" sz="2800" dirty="0" smtClean="0"/>
              <a:t>parameters</a:t>
            </a:r>
          </a:p>
          <a:p>
            <a:pPr marL="514350" indent="-514350">
              <a:buAutoNum type="arabicPeriod"/>
            </a:pPr>
            <a:r>
              <a:rPr lang="en-US" sz="2800" dirty="0"/>
              <a:t>Analysis of the best land use systems for different parts of the basin in terms of water productivity, livelihoods and economic </a:t>
            </a:r>
            <a:r>
              <a:rPr lang="en-US" sz="2800" dirty="0" smtClean="0"/>
              <a:t>benefits</a:t>
            </a:r>
          </a:p>
          <a:p>
            <a:pPr marL="514350" indent="-514350">
              <a:buAutoNum type="arabicPeriod"/>
            </a:pPr>
            <a:r>
              <a:rPr lang="en-US" sz="2800" dirty="0"/>
              <a:t>M&amp;E</a:t>
            </a:r>
            <a:endParaRPr lang="en-US" sz="2800" dirty="0" smtClean="0"/>
          </a:p>
          <a:p>
            <a:pPr marL="514350" indent="-514350">
              <a:buAutoNum type="arabicPeriod"/>
            </a:pPr>
            <a:endParaRPr lang="en-US" sz="2800" dirty="0"/>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t>1 – Methodology                 2 - RMS maps                   3 - Basin analysis                    4 - M&amp;E</a:t>
            </a:r>
            <a:endParaRPr lang="en-US" sz="1600" dirty="0"/>
          </a:p>
        </p:txBody>
      </p:sp>
    </p:spTree>
    <p:extLst>
      <p:ext uri="{BB962C8B-B14F-4D97-AF65-F5344CB8AC3E}">
        <p14:creationId xmlns:p14="http://schemas.microsoft.com/office/powerpoint/2010/main" val="1490415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057" y="169949"/>
            <a:ext cx="8229600" cy="1143000"/>
          </a:xfrm>
        </p:spPr>
        <p:txBody>
          <a:bodyPr/>
          <a:lstStyle/>
          <a:p>
            <a:r>
              <a:rPr lang="en-US" dirty="0" smtClean="0"/>
              <a:t>N3 deliverables at different levels</a:t>
            </a:r>
            <a:endParaRPr lang="en-US" dirty="0"/>
          </a:p>
        </p:txBody>
      </p:sp>
      <p:sp>
        <p:nvSpPr>
          <p:cNvPr id="4" name="Content Placeholder 3"/>
          <p:cNvSpPr>
            <a:spLocks noGrp="1"/>
          </p:cNvSpPr>
          <p:nvPr>
            <p:ph idx="1"/>
          </p:nvPr>
        </p:nvSpPr>
        <p:spPr>
          <a:xfrm>
            <a:off x="467544" y="1052736"/>
            <a:ext cx="8229600" cy="4525963"/>
          </a:xfrm>
        </p:spPr>
        <p:txBody>
          <a:bodyPr/>
          <a:lstStyle/>
          <a:p>
            <a:pPr marL="514350" indent="-514350">
              <a:buAutoNum type="arabicPeriod"/>
            </a:pPr>
            <a:r>
              <a:rPr lang="en-US" sz="2800" dirty="0" smtClean="0"/>
              <a:t>Methods and maps for targeting and out-scaling specific technologies/strategies</a:t>
            </a:r>
          </a:p>
          <a:p>
            <a:pPr marL="514350" indent="-514350">
              <a:buAutoNum type="arabicPeriod"/>
            </a:pPr>
            <a:r>
              <a:rPr lang="en-US" sz="2800" dirty="0" smtClean="0"/>
              <a:t>A (set) of map(s) and guidelines supporting strategic planning at basin and policy level</a:t>
            </a:r>
          </a:p>
          <a:p>
            <a:pPr marL="400050" lvl="1" indent="0">
              <a:buNone/>
            </a:pPr>
            <a:r>
              <a:rPr lang="en-US" dirty="0"/>
              <a:t> </a:t>
            </a:r>
            <a:r>
              <a:rPr lang="en-US" dirty="0" smtClean="0"/>
              <a:t>~ “rainwater management domains”</a:t>
            </a:r>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solidFill>
                  <a:schemeClr val="bg1">
                    <a:lumMod val="65000"/>
                  </a:schemeClr>
                </a:solidFill>
              </a:rPr>
              <a:t>1 – </a:t>
            </a:r>
            <a:r>
              <a:rPr lang="en-US" sz="1600" dirty="0" smtClean="0"/>
              <a:t>Methodology                 2 - RMS maps                   3 - Basin analysis                    4 - M&amp;E</a:t>
            </a:r>
            <a:endParaRPr lang="en-US" sz="1600" dirty="0"/>
          </a:p>
        </p:txBody>
      </p:sp>
    </p:spTree>
    <p:extLst>
      <p:ext uri="{BB962C8B-B14F-4D97-AF65-F5344CB8AC3E}">
        <p14:creationId xmlns:p14="http://schemas.microsoft.com/office/powerpoint/2010/main" val="233126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 1: methodology</a:t>
            </a:r>
            <a:endParaRPr lang="en-US" dirty="0"/>
          </a:p>
        </p:txBody>
      </p:sp>
      <p:sp>
        <p:nvSpPr>
          <p:cNvPr id="4" name="Content Placeholder 3"/>
          <p:cNvSpPr>
            <a:spLocks noGrp="1"/>
          </p:cNvSpPr>
          <p:nvPr>
            <p:ph idx="1"/>
          </p:nvPr>
        </p:nvSpPr>
        <p:spPr>
          <a:xfrm>
            <a:off x="457200" y="1351309"/>
            <a:ext cx="8229600" cy="4525963"/>
          </a:xfrm>
        </p:spPr>
        <p:txBody>
          <a:bodyPr/>
          <a:lstStyle/>
          <a:p>
            <a:pPr marL="514350" indent="-514350">
              <a:buAutoNum type="arabicPeriod"/>
            </a:pPr>
            <a:r>
              <a:rPr lang="en-US" sz="2800" dirty="0" smtClean="0"/>
              <a:t>Concept of RMS at landscape scale</a:t>
            </a:r>
          </a:p>
          <a:p>
            <a:pPr marL="514350" indent="-514350">
              <a:buAutoNum type="arabicPeriod"/>
            </a:pPr>
            <a:r>
              <a:rPr lang="en-US" sz="2800" dirty="0" smtClean="0"/>
              <a:t>Multi-stage framework: discussed and drafted</a:t>
            </a:r>
          </a:p>
          <a:p>
            <a:pPr marL="514350" indent="-514350">
              <a:buAutoNum type="arabicPeriod"/>
            </a:pPr>
            <a:r>
              <a:rPr lang="en-US" sz="2800" dirty="0" smtClean="0"/>
              <a:t>Methodologies for the different steps developed and tested</a:t>
            </a:r>
          </a:p>
          <a:p>
            <a:pPr marL="514350" indent="-514350">
              <a:buAutoNum type="arabicPeriod"/>
            </a:pPr>
            <a:r>
              <a:rPr lang="en-US" sz="2800" dirty="0" smtClean="0"/>
              <a:t>Framework applied to an example and paper drafted</a:t>
            </a:r>
          </a:p>
          <a:p>
            <a:pPr marL="514350" indent="-514350">
              <a:buAutoNum type="arabicPeriod"/>
            </a:pPr>
            <a:r>
              <a:rPr lang="en-US" sz="2800" dirty="0" smtClean="0"/>
              <a:t>Open source tool under-development</a:t>
            </a:r>
            <a:endParaRPr lang="en-US" sz="2800" dirty="0"/>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t>1 – Methodology                 </a:t>
            </a:r>
            <a:r>
              <a:rPr lang="en-US" sz="1600" dirty="0" smtClean="0">
                <a:solidFill>
                  <a:schemeClr val="bg1">
                    <a:lumMod val="65000"/>
                  </a:schemeClr>
                </a:solidFill>
              </a:rPr>
              <a:t>2 - RMS maps                   3 - Basin analysis                    4 - M&amp;E</a:t>
            </a:r>
            <a:endParaRPr lang="en-US" sz="1600" dirty="0">
              <a:solidFill>
                <a:schemeClr val="bg1">
                  <a:lumMod val="65000"/>
                </a:schemeClr>
              </a:solidFill>
            </a:endParaRPr>
          </a:p>
        </p:txBody>
      </p:sp>
    </p:spTree>
    <p:extLst>
      <p:ext uri="{BB962C8B-B14F-4D97-AF65-F5344CB8AC3E}">
        <p14:creationId xmlns:p14="http://schemas.microsoft.com/office/powerpoint/2010/main" val="434921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re 1"/>
          <p:cNvSpPr>
            <a:spLocks noGrp="1"/>
          </p:cNvSpPr>
          <p:nvPr>
            <p:ph type="title"/>
          </p:nvPr>
        </p:nvSpPr>
        <p:spPr>
          <a:xfrm>
            <a:off x="457200" y="44624"/>
            <a:ext cx="8229600" cy="1143000"/>
          </a:xfrm>
        </p:spPr>
        <p:txBody>
          <a:bodyPr/>
          <a:lstStyle/>
          <a:p>
            <a:r>
              <a:rPr lang="en-GB" dirty="0" smtClean="0"/>
              <a:t>A multi-stage process</a:t>
            </a:r>
          </a:p>
        </p:txBody>
      </p:sp>
      <p:sp>
        <p:nvSpPr>
          <p:cNvPr id="19458" name="Espace réservé du contenu 2"/>
          <p:cNvSpPr>
            <a:spLocks noGrp="1"/>
          </p:cNvSpPr>
          <p:nvPr>
            <p:ph idx="1"/>
          </p:nvPr>
        </p:nvSpPr>
        <p:spPr/>
        <p:txBody>
          <a:bodyPr/>
          <a:lstStyle/>
          <a:p>
            <a:endParaRPr lang="en-GB" smtClean="0"/>
          </a:p>
          <a:p>
            <a:endParaRPr lang="en-GB" smtClean="0"/>
          </a:p>
        </p:txBody>
      </p:sp>
      <p:sp>
        <p:nvSpPr>
          <p:cNvPr id="19459" name="Espace réservé du contenu 2"/>
          <p:cNvSpPr txBox="1">
            <a:spLocks/>
          </p:cNvSpPr>
          <p:nvPr/>
        </p:nvSpPr>
        <p:spPr bwMode="auto">
          <a:xfrm>
            <a:off x="609600" y="980728"/>
            <a:ext cx="8229600" cy="3176588"/>
          </a:xfrm>
          <a:prstGeom prst="rect">
            <a:avLst/>
          </a:prstGeom>
          <a:noFill/>
          <a:ln w="9525">
            <a:noFill/>
            <a:miter lim="800000"/>
            <a:headEnd/>
            <a:tailEnd/>
          </a:ln>
        </p:spPr>
        <p:txBody>
          <a:bodyPr/>
          <a:lstStyle/>
          <a:p>
            <a:pPr marL="457200" lvl="0" indent="-457200">
              <a:buFont typeface="+mj-lt"/>
              <a:buAutoNum type="arabicPeriod"/>
            </a:pPr>
            <a:r>
              <a:rPr lang="en-GB" sz="2400" dirty="0" smtClean="0">
                <a:latin typeface="+mj-lt"/>
              </a:rPr>
              <a:t>Diagnosis and identification of alternative options</a:t>
            </a:r>
          </a:p>
          <a:p>
            <a:pPr marL="1371600" lvl="2" indent="-457200">
              <a:buFont typeface="Arial" pitchFamily="34" charset="0"/>
              <a:buChar char="•"/>
            </a:pPr>
            <a:r>
              <a:rPr lang="en-GB" sz="2400" i="1" dirty="0" smtClean="0">
                <a:latin typeface="+mj-lt"/>
              </a:rPr>
              <a:t>“Happy strategy” game</a:t>
            </a:r>
            <a:endParaRPr lang="en-GB" sz="2400" i="1" dirty="0">
              <a:latin typeface="+mj-lt"/>
            </a:endParaRPr>
          </a:p>
          <a:p>
            <a:pPr marL="457200" lvl="0" indent="-457200">
              <a:buFont typeface="+mj-lt"/>
              <a:buAutoNum type="arabicPeriod"/>
            </a:pPr>
            <a:r>
              <a:rPr lang="en-GB" sz="2400" dirty="0" smtClean="0">
                <a:latin typeface="+mj-lt"/>
              </a:rPr>
              <a:t>What </a:t>
            </a:r>
            <a:r>
              <a:rPr lang="en-GB" sz="2400" dirty="0">
                <a:latin typeface="+mj-lt"/>
              </a:rPr>
              <a:t>are the characteristics of the intervention that may affect its use and adoption in agricultural systems</a:t>
            </a:r>
            <a:r>
              <a:rPr lang="en-GB" sz="2400" dirty="0" smtClean="0">
                <a:latin typeface="+mj-lt"/>
              </a:rPr>
              <a:t>?</a:t>
            </a:r>
          </a:p>
          <a:p>
            <a:pPr marL="1371600" lvl="2" indent="-457200">
              <a:buFont typeface="Arial" pitchFamily="34" charset="0"/>
              <a:buChar char="•"/>
            </a:pPr>
            <a:r>
              <a:rPr lang="en-GB" sz="2400" i="1" dirty="0" smtClean="0">
                <a:latin typeface="+mj-lt"/>
              </a:rPr>
              <a:t>“practice database” + “supporting interventions”</a:t>
            </a:r>
            <a:endParaRPr lang="en-US" sz="2400" i="1" dirty="0">
              <a:latin typeface="+mj-lt"/>
            </a:endParaRPr>
          </a:p>
          <a:p>
            <a:pPr marL="457200" lvl="0" indent="-457200">
              <a:buFont typeface="+mj-lt"/>
              <a:buAutoNum type="arabicPeriod"/>
            </a:pPr>
            <a:r>
              <a:rPr lang="en-GB" sz="2400" dirty="0">
                <a:latin typeface="+mj-lt"/>
              </a:rPr>
              <a:t>Identification of the recommendation domain </a:t>
            </a:r>
            <a:r>
              <a:rPr lang="en-GB" sz="2400" dirty="0" smtClean="0">
                <a:latin typeface="+mj-lt"/>
              </a:rPr>
              <a:t>- </a:t>
            </a:r>
            <a:r>
              <a:rPr lang="en-GB" sz="2400" dirty="0">
                <a:latin typeface="+mj-lt"/>
              </a:rPr>
              <a:t>where </a:t>
            </a:r>
            <a:r>
              <a:rPr lang="en-GB" sz="2400" dirty="0" smtClean="0">
                <a:latin typeface="+mj-lt"/>
              </a:rPr>
              <a:t>is it </a:t>
            </a:r>
            <a:r>
              <a:rPr lang="en-GB" sz="2400" dirty="0">
                <a:latin typeface="+mj-lt"/>
              </a:rPr>
              <a:t>likely to be applicable</a:t>
            </a:r>
            <a:r>
              <a:rPr lang="en-GB" sz="2400" dirty="0" smtClean="0">
                <a:latin typeface="+mj-lt"/>
              </a:rPr>
              <a:t>?</a:t>
            </a:r>
          </a:p>
          <a:p>
            <a:pPr marL="1371600" lvl="2" indent="-457200">
              <a:buFont typeface="Arial" pitchFamily="34" charset="0"/>
              <a:buChar char="•"/>
            </a:pPr>
            <a:r>
              <a:rPr lang="en-GB" sz="2400" i="1" dirty="0" smtClean="0">
                <a:latin typeface="+mj-lt"/>
              </a:rPr>
              <a:t>HH survey + census data </a:t>
            </a:r>
            <a:r>
              <a:rPr lang="en-GB" sz="2400" i="1" dirty="0" smtClean="0">
                <a:latin typeface="+mj-lt"/>
                <a:sym typeface="Wingdings" pitchFamily="2" charset="2"/>
              </a:rPr>
              <a:t> adoption maps</a:t>
            </a:r>
          </a:p>
          <a:p>
            <a:pPr marL="1371600" lvl="2" indent="-457200">
              <a:buFont typeface="Arial" pitchFamily="34" charset="0"/>
              <a:buChar char="•"/>
            </a:pPr>
            <a:r>
              <a:rPr lang="en-GB" sz="2400" i="1" dirty="0" smtClean="0">
                <a:latin typeface="+mj-lt"/>
              </a:rPr>
              <a:t>GIS </a:t>
            </a:r>
            <a:r>
              <a:rPr lang="en-GB" sz="2400" i="1" dirty="0">
                <a:latin typeface="+mj-lt"/>
                <a:sym typeface="Wingdings" pitchFamily="2" charset="2"/>
              </a:rPr>
              <a:t> </a:t>
            </a:r>
            <a:r>
              <a:rPr lang="en-GB" sz="2400" i="1" dirty="0">
                <a:latin typeface="+mj-lt"/>
              </a:rPr>
              <a:t>bio-physical suitability maps </a:t>
            </a:r>
            <a:r>
              <a:rPr lang="en-GB" sz="2400" i="1" dirty="0" smtClean="0">
                <a:latin typeface="+mj-lt"/>
              </a:rPr>
              <a:t> + adoption maps</a:t>
            </a:r>
            <a:endParaRPr lang="en-US" sz="2400" i="1" u="sng" dirty="0">
              <a:latin typeface="+mj-lt"/>
            </a:endParaRPr>
          </a:p>
          <a:p>
            <a:pPr marL="457200" lvl="0" indent="-457200">
              <a:buFont typeface="+mj-lt"/>
              <a:buAutoNum type="arabicPeriod"/>
            </a:pPr>
            <a:r>
              <a:rPr lang="en-GB" sz="2400" dirty="0">
                <a:latin typeface="+mj-lt"/>
              </a:rPr>
              <a:t>Who are the groups of people who are likely to be affected by the output of the technology/intervention</a:t>
            </a:r>
            <a:r>
              <a:rPr lang="en-GB" sz="2400" dirty="0" smtClean="0">
                <a:latin typeface="+mj-lt"/>
              </a:rPr>
              <a:t>?</a:t>
            </a:r>
          </a:p>
          <a:p>
            <a:pPr marL="457200" lvl="0" indent="-457200">
              <a:buFont typeface="+mj-lt"/>
              <a:buAutoNum type="arabicPeriod"/>
            </a:pPr>
            <a:r>
              <a:rPr lang="en-GB" sz="2400" dirty="0" smtClean="0">
                <a:latin typeface="+mj-lt"/>
              </a:rPr>
              <a:t>What </a:t>
            </a:r>
            <a:r>
              <a:rPr lang="en-GB" sz="2400" dirty="0">
                <a:latin typeface="+mj-lt"/>
              </a:rPr>
              <a:t>are the nature of the impacts, in terms of both the type of impact and their size</a:t>
            </a:r>
            <a:r>
              <a:rPr lang="en-GB" sz="2400" dirty="0" smtClean="0">
                <a:latin typeface="+mj-lt"/>
              </a:rPr>
              <a:t>.</a:t>
            </a:r>
          </a:p>
          <a:p>
            <a:pPr marL="1371600" lvl="2" indent="-457200">
              <a:buFont typeface="Arial" pitchFamily="34" charset="0"/>
              <a:buChar char="•"/>
            </a:pPr>
            <a:r>
              <a:rPr lang="en-GB" sz="2400" i="1" dirty="0">
                <a:latin typeface="+mj-lt"/>
              </a:rPr>
              <a:t>Linkages with N4 to be worked out (23rd May)</a:t>
            </a:r>
            <a:endParaRPr lang="en-US" sz="2400" i="1" dirty="0">
              <a:latin typeface="+mj-lt"/>
            </a:endParaRPr>
          </a:p>
          <a:p>
            <a:pPr marL="457200" lvl="0" indent="-457200">
              <a:buFont typeface="+mj-lt"/>
              <a:buAutoNum type="arabicPeriod"/>
            </a:pPr>
            <a:endParaRPr lang="en-US" sz="2400" u="sng" dirty="0">
              <a:latin typeface="+mj-lt"/>
            </a:endParaRPr>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t>1 – Methodology                 </a:t>
            </a:r>
            <a:r>
              <a:rPr lang="en-US" sz="1600" dirty="0" smtClean="0">
                <a:solidFill>
                  <a:schemeClr val="bg1">
                    <a:lumMod val="65000"/>
                  </a:schemeClr>
                </a:solidFill>
              </a:rPr>
              <a:t>2 - RMS maps                   3 - Basin analysis                    4 - M&amp;E</a:t>
            </a:r>
            <a:endParaRPr lang="en-US" sz="1600" dirty="0">
              <a:solidFill>
                <a:schemeClr val="bg1">
                  <a:lumMod val="65000"/>
                </a:schemeClr>
              </a:solidFill>
            </a:endParaRPr>
          </a:p>
        </p:txBody>
      </p:sp>
    </p:spTree>
    <p:extLst>
      <p:ext uri="{BB962C8B-B14F-4D97-AF65-F5344CB8AC3E}">
        <p14:creationId xmlns:p14="http://schemas.microsoft.com/office/powerpoint/2010/main" val="2189254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057" y="169949"/>
            <a:ext cx="8229600" cy="1143000"/>
          </a:xfrm>
        </p:spPr>
        <p:txBody>
          <a:bodyPr/>
          <a:lstStyle/>
          <a:p>
            <a:r>
              <a:rPr lang="en-US" dirty="0" smtClean="0"/>
              <a:t>Output 2: RMS maps</a:t>
            </a:r>
            <a:endParaRPr lang="en-US" dirty="0"/>
          </a:p>
        </p:txBody>
      </p:sp>
      <p:sp>
        <p:nvSpPr>
          <p:cNvPr id="4" name="Content Placeholder 3"/>
          <p:cNvSpPr>
            <a:spLocks noGrp="1"/>
          </p:cNvSpPr>
          <p:nvPr>
            <p:ph idx="1"/>
          </p:nvPr>
        </p:nvSpPr>
        <p:spPr>
          <a:xfrm>
            <a:off x="467544" y="1052736"/>
            <a:ext cx="8229600" cy="4525963"/>
          </a:xfrm>
        </p:spPr>
        <p:txBody>
          <a:bodyPr/>
          <a:lstStyle/>
          <a:p>
            <a:pPr marL="514350" indent="-514350">
              <a:buAutoNum type="arabicPeriod"/>
            </a:pPr>
            <a:r>
              <a:rPr lang="en-US" sz="2800" dirty="0" smtClean="0"/>
              <a:t>Database with practices </a:t>
            </a:r>
          </a:p>
          <a:p>
            <a:pPr marL="514350" indent="-514350">
              <a:buAutoNum type="arabicPeriod"/>
            </a:pPr>
            <a:r>
              <a:rPr lang="en-US" sz="2800" dirty="0" smtClean="0"/>
              <a:t>Best-bet practices identified</a:t>
            </a:r>
          </a:p>
          <a:p>
            <a:pPr marL="514350" indent="-514350">
              <a:buAutoNum type="arabicPeriod"/>
            </a:pPr>
            <a:r>
              <a:rPr lang="en-US" sz="2800" dirty="0" smtClean="0"/>
              <a:t>Spatial database</a:t>
            </a:r>
          </a:p>
          <a:p>
            <a:pPr marL="914400" lvl="1" indent="-514350">
              <a:spcBef>
                <a:spcPts val="0"/>
              </a:spcBef>
              <a:buFont typeface="+mj-lt"/>
              <a:buAutoNum type="alphaLcPeriod"/>
            </a:pPr>
            <a:r>
              <a:rPr lang="en-US" sz="2400" dirty="0" smtClean="0"/>
              <a:t>Market access</a:t>
            </a:r>
          </a:p>
          <a:p>
            <a:pPr marL="914400" lvl="1" indent="-514350">
              <a:spcBef>
                <a:spcPts val="0"/>
              </a:spcBef>
              <a:buFont typeface="+mj-lt"/>
              <a:buAutoNum type="alphaLcPeriod"/>
            </a:pPr>
            <a:r>
              <a:rPr lang="en-US" sz="2400" dirty="0" smtClean="0"/>
              <a:t>LU/LC change</a:t>
            </a:r>
          </a:p>
          <a:p>
            <a:pPr marL="914400" lvl="1" indent="-514350">
              <a:spcBef>
                <a:spcPts val="0"/>
              </a:spcBef>
              <a:buFont typeface="+mj-lt"/>
              <a:buAutoNum type="alphaLcPeriod"/>
            </a:pPr>
            <a:r>
              <a:rPr lang="en-US" sz="2400" dirty="0" smtClean="0"/>
              <a:t>Fire occurrence</a:t>
            </a:r>
          </a:p>
          <a:p>
            <a:pPr marL="914400" lvl="1" indent="-514350">
              <a:spcBef>
                <a:spcPts val="0"/>
              </a:spcBef>
              <a:buFont typeface="+mj-lt"/>
              <a:buAutoNum type="alphaLcPeriod"/>
            </a:pPr>
            <a:r>
              <a:rPr lang="en-US" sz="2400" dirty="0" smtClean="0"/>
              <a:t>Water productivity</a:t>
            </a:r>
          </a:p>
          <a:p>
            <a:pPr marL="914400" lvl="1" indent="-514350">
              <a:spcBef>
                <a:spcPts val="0"/>
              </a:spcBef>
              <a:buFont typeface="+mj-lt"/>
              <a:buAutoNum type="alphaLcPeriod"/>
            </a:pPr>
            <a:r>
              <a:rPr lang="en-US" sz="2400" dirty="0" smtClean="0"/>
              <a:t>Erosion and land degradation</a:t>
            </a:r>
          </a:p>
          <a:p>
            <a:pPr marL="514350" indent="-514350">
              <a:buAutoNum type="arabicPeriod"/>
            </a:pPr>
            <a:r>
              <a:rPr lang="en-US" sz="2800" dirty="0" smtClean="0"/>
              <a:t>Bio-physical suitability maps produced</a:t>
            </a:r>
          </a:p>
          <a:p>
            <a:pPr marL="514350" indent="-514350">
              <a:buAutoNum type="arabicPeriod"/>
            </a:pPr>
            <a:r>
              <a:rPr lang="en-US" sz="2800" dirty="0" smtClean="0"/>
              <a:t>Validation of maps + adoption studies ongoing</a:t>
            </a:r>
          </a:p>
          <a:p>
            <a:pPr marL="514350" indent="-514350">
              <a:buAutoNum type="arabicPeriod"/>
            </a:pPr>
            <a:r>
              <a:rPr lang="en-US" sz="2800" dirty="0" smtClean="0"/>
              <a:t>Partners and stakeholders trained in GIS</a:t>
            </a:r>
            <a:endParaRPr lang="en-US" sz="2800" dirty="0"/>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solidFill>
                  <a:schemeClr val="bg1">
                    <a:lumMod val="65000"/>
                  </a:schemeClr>
                </a:solidFill>
              </a:rPr>
              <a:t>1 – Methodology                 </a:t>
            </a:r>
            <a:r>
              <a:rPr lang="en-US" sz="1600" dirty="0" smtClean="0"/>
              <a:t>2 - RMS maps                   </a:t>
            </a:r>
            <a:r>
              <a:rPr lang="en-US" sz="1600" dirty="0" smtClean="0">
                <a:solidFill>
                  <a:schemeClr val="bg1">
                    <a:lumMod val="65000"/>
                  </a:schemeClr>
                </a:solidFill>
              </a:rPr>
              <a:t>3 - Basin analysis                    4 - M&amp;E</a:t>
            </a:r>
            <a:endParaRPr lang="en-US" sz="1600" dirty="0">
              <a:solidFill>
                <a:schemeClr val="bg1">
                  <a:lumMod val="65000"/>
                </a:schemeClr>
              </a:solidFill>
            </a:endParaRPr>
          </a:p>
        </p:txBody>
      </p:sp>
    </p:spTree>
    <p:extLst>
      <p:ext uri="{BB962C8B-B14F-4D97-AF65-F5344CB8AC3E}">
        <p14:creationId xmlns:p14="http://schemas.microsoft.com/office/powerpoint/2010/main" val="2522157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057" y="169949"/>
            <a:ext cx="8229600" cy="1143000"/>
          </a:xfrm>
        </p:spPr>
        <p:txBody>
          <a:bodyPr/>
          <a:lstStyle/>
          <a:p>
            <a:r>
              <a:rPr lang="en-US" dirty="0" smtClean="0"/>
              <a:t>Output 3</a:t>
            </a:r>
            <a:endParaRPr lang="en-US" dirty="0"/>
          </a:p>
        </p:txBody>
      </p:sp>
      <p:sp>
        <p:nvSpPr>
          <p:cNvPr id="4" name="Content Placeholder 3"/>
          <p:cNvSpPr>
            <a:spLocks noGrp="1"/>
          </p:cNvSpPr>
          <p:nvPr>
            <p:ph idx="1"/>
          </p:nvPr>
        </p:nvSpPr>
        <p:spPr>
          <a:xfrm>
            <a:off x="467544" y="1052736"/>
            <a:ext cx="8229600" cy="4525963"/>
          </a:xfrm>
        </p:spPr>
        <p:txBody>
          <a:bodyPr/>
          <a:lstStyle/>
          <a:p>
            <a:pPr marL="514350" indent="-514350">
              <a:buAutoNum type="arabicPeriod"/>
            </a:pPr>
            <a:r>
              <a:rPr lang="en-US" sz="2800" dirty="0" smtClean="0"/>
              <a:t>Development trajectories exploring interactions between LU/LC changes, biomass production and socio-economic factors being developed</a:t>
            </a:r>
          </a:p>
          <a:p>
            <a:pPr marL="514350" indent="-514350">
              <a:buAutoNum type="arabicPeriod"/>
            </a:pPr>
            <a:r>
              <a:rPr lang="en-US" sz="2800" dirty="0" smtClean="0"/>
              <a:t>Constraint analysis: </a:t>
            </a:r>
          </a:p>
          <a:p>
            <a:pPr marL="914400" lvl="1" indent="-514350">
              <a:buAutoNum type="arabicPeriod"/>
            </a:pPr>
            <a:r>
              <a:rPr lang="en-US" sz="2400" dirty="0" smtClean="0"/>
              <a:t>conceptual discussion</a:t>
            </a:r>
          </a:p>
          <a:p>
            <a:pPr marL="914400" lvl="1" indent="-514350">
              <a:buAutoNum type="arabicPeriod"/>
            </a:pPr>
            <a:r>
              <a:rPr lang="en-US" sz="2400" dirty="0" smtClean="0"/>
              <a:t>Erosion mapping</a:t>
            </a:r>
          </a:p>
          <a:p>
            <a:pPr marL="914400" lvl="1" indent="-514350">
              <a:buAutoNum type="arabicPeriod"/>
            </a:pPr>
            <a:r>
              <a:rPr lang="en-US" sz="2400" dirty="0" smtClean="0"/>
              <a:t>“rainfall regimes” (from daily rainfall data)</a:t>
            </a:r>
            <a:endParaRPr lang="en-US" sz="2000" dirty="0" smtClean="0"/>
          </a:p>
          <a:p>
            <a:pPr marL="514350" indent="-514350">
              <a:buAutoNum type="arabicPeriod"/>
            </a:pPr>
            <a:r>
              <a:rPr lang="en-US" sz="2800" dirty="0" smtClean="0"/>
              <a:t>Draft methodology for combining constraints and measures for opportunities into “rainwater management domains”</a:t>
            </a:r>
            <a:endParaRPr lang="en-US" sz="2800" dirty="0"/>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solidFill>
                  <a:schemeClr val="bg1">
                    <a:lumMod val="65000"/>
                  </a:schemeClr>
                </a:solidFill>
              </a:rPr>
              <a:t>1 – Methodology                 2 - RMS maps                   </a:t>
            </a:r>
            <a:r>
              <a:rPr lang="en-US" sz="1600" dirty="0" smtClean="0"/>
              <a:t>3 - Basin analysis                    </a:t>
            </a:r>
            <a:r>
              <a:rPr lang="en-US" sz="1600" dirty="0" smtClean="0">
                <a:solidFill>
                  <a:schemeClr val="bg1">
                    <a:lumMod val="65000"/>
                  </a:schemeClr>
                </a:solidFill>
              </a:rPr>
              <a:t>4 - M&amp;E</a:t>
            </a:r>
            <a:endParaRPr lang="en-US" sz="1600" dirty="0">
              <a:solidFill>
                <a:schemeClr val="bg1">
                  <a:lumMod val="65000"/>
                </a:schemeClr>
              </a:solidFill>
            </a:endParaRPr>
          </a:p>
        </p:txBody>
      </p:sp>
    </p:spTree>
    <p:extLst>
      <p:ext uri="{BB962C8B-B14F-4D97-AF65-F5344CB8AC3E}">
        <p14:creationId xmlns:p14="http://schemas.microsoft.com/office/powerpoint/2010/main" val="13893759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057" y="169949"/>
            <a:ext cx="8229600" cy="1143000"/>
          </a:xfrm>
        </p:spPr>
        <p:txBody>
          <a:bodyPr/>
          <a:lstStyle/>
          <a:p>
            <a:r>
              <a:rPr lang="en-US" dirty="0" smtClean="0"/>
              <a:t>Rainwater management domains</a:t>
            </a:r>
            <a:endParaRPr lang="en-US" dirty="0"/>
          </a:p>
        </p:txBody>
      </p:sp>
      <p:sp>
        <p:nvSpPr>
          <p:cNvPr id="4" name="Content Placeholder 3"/>
          <p:cNvSpPr>
            <a:spLocks noGrp="1"/>
          </p:cNvSpPr>
          <p:nvPr>
            <p:ph idx="1"/>
          </p:nvPr>
        </p:nvSpPr>
        <p:spPr>
          <a:xfrm>
            <a:off x="467544" y="1052736"/>
            <a:ext cx="8229600" cy="4525963"/>
          </a:xfrm>
        </p:spPr>
        <p:txBody>
          <a:bodyPr/>
          <a:lstStyle/>
          <a:p>
            <a:pPr marL="514350" indent="-514350">
              <a:buAutoNum type="arabicPeriod"/>
            </a:pPr>
            <a:r>
              <a:rPr lang="en-US" sz="2800" dirty="0" smtClean="0"/>
              <a:t>A (set) of map(s) and guidelines supporting strategic planning at basin and policy level</a:t>
            </a:r>
          </a:p>
          <a:p>
            <a:pPr marL="400050" lvl="1" indent="0">
              <a:buNone/>
            </a:pPr>
            <a:r>
              <a:rPr lang="en-US" sz="2400" dirty="0"/>
              <a:t>	</a:t>
            </a:r>
            <a:r>
              <a:rPr lang="en-US" sz="2400" dirty="0" smtClean="0">
                <a:sym typeface="Wingdings" pitchFamily="2" charset="2"/>
              </a:rPr>
              <a:t> market opportunities + bio-physical limitations</a:t>
            </a:r>
          </a:p>
          <a:p>
            <a:pPr marL="400050" lvl="1" indent="0">
              <a:buNone/>
            </a:pPr>
            <a:r>
              <a:rPr lang="en-US" sz="2400" dirty="0">
                <a:sym typeface="Wingdings" pitchFamily="2" charset="2"/>
              </a:rPr>
              <a:t>	</a:t>
            </a:r>
            <a:r>
              <a:rPr lang="en-US" sz="2400" dirty="0" smtClean="0">
                <a:sym typeface="Wingdings" pitchFamily="2" charset="2"/>
              </a:rPr>
              <a:t>	- erosion potential, rainfall regimes, soil fertility</a:t>
            </a:r>
          </a:p>
          <a:p>
            <a:pPr marL="400050" lvl="1" indent="0">
              <a:buNone/>
            </a:pPr>
            <a:r>
              <a:rPr lang="en-US" sz="2400" dirty="0">
                <a:sym typeface="Wingdings" pitchFamily="2" charset="2"/>
              </a:rPr>
              <a:t>	</a:t>
            </a:r>
            <a:r>
              <a:rPr lang="en-US" sz="2400" dirty="0" smtClean="0">
                <a:sym typeface="Wingdings" pitchFamily="2" charset="2"/>
              </a:rPr>
              <a:t> discussion support tool for strategic planning</a:t>
            </a:r>
          </a:p>
          <a:p>
            <a:pPr marL="400050" lvl="1" indent="0">
              <a:buNone/>
            </a:pPr>
            <a:r>
              <a:rPr lang="en-US" sz="2400" dirty="0">
                <a:sym typeface="Wingdings" pitchFamily="2" charset="2"/>
              </a:rPr>
              <a:t>	</a:t>
            </a:r>
            <a:r>
              <a:rPr lang="en-US" sz="2400" dirty="0" smtClean="0">
                <a:sym typeface="Wingdings" pitchFamily="2" charset="2"/>
              </a:rPr>
              <a:t>	- descriptions of the kind of development can be expected in </a:t>
            </a:r>
            <a:r>
              <a:rPr lang="en-US" sz="2400" dirty="0" err="1" smtClean="0">
                <a:sym typeface="Wingdings" pitchFamily="2" charset="2"/>
              </a:rPr>
              <a:t>rainfed</a:t>
            </a:r>
            <a:r>
              <a:rPr lang="en-US" sz="2400" dirty="0" smtClean="0">
                <a:sym typeface="Wingdings" pitchFamily="2" charset="2"/>
              </a:rPr>
              <a:t> agriculture (linking bio-physical perspectives to market possibilities)</a:t>
            </a:r>
          </a:p>
          <a:p>
            <a:pPr marL="400050" lvl="1" indent="0">
              <a:buNone/>
            </a:pPr>
            <a:r>
              <a:rPr lang="en-US" sz="2400" dirty="0">
                <a:sym typeface="Wingdings" pitchFamily="2" charset="2"/>
              </a:rPr>
              <a:t>	</a:t>
            </a:r>
            <a:r>
              <a:rPr lang="en-US" sz="2400" dirty="0" smtClean="0">
                <a:sym typeface="Wingdings" pitchFamily="2" charset="2"/>
              </a:rPr>
              <a:t>	- specific recommendations for each of the domains on how to </a:t>
            </a:r>
            <a:r>
              <a:rPr lang="en-US" sz="2400" dirty="0" err="1" smtClean="0">
                <a:sym typeface="Wingdings" pitchFamily="2" charset="2"/>
              </a:rPr>
              <a:t>optimise</a:t>
            </a:r>
            <a:r>
              <a:rPr lang="en-US" sz="2400" dirty="0" smtClean="0">
                <a:sym typeface="Wingdings" pitchFamily="2" charset="2"/>
              </a:rPr>
              <a:t> agricultural production in relation to expected market demands</a:t>
            </a:r>
            <a:endParaRPr lang="en-US" sz="2400" dirty="0"/>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solidFill>
                  <a:schemeClr val="bg1">
                    <a:lumMod val="65000"/>
                  </a:schemeClr>
                </a:solidFill>
              </a:rPr>
              <a:t>1 – Methodology                 2 - RMS maps                   </a:t>
            </a:r>
            <a:r>
              <a:rPr lang="en-US" sz="1600" dirty="0" smtClean="0"/>
              <a:t>3 - Basin analysis                    </a:t>
            </a:r>
            <a:r>
              <a:rPr lang="en-US" sz="1600" dirty="0" smtClean="0">
                <a:solidFill>
                  <a:schemeClr val="bg1">
                    <a:lumMod val="65000"/>
                  </a:schemeClr>
                </a:solidFill>
              </a:rPr>
              <a:t>4 - M&amp;E</a:t>
            </a:r>
            <a:endParaRPr lang="en-US" sz="1600" dirty="0">
              <a:solidFill>
                <a:schemeClr val="bg1">
                  <a:lumMod val="65000"/>
                </a:schemeClr>
              </a:solidFill>
            </a:endParaRPr>
          </a:p>
        </p:txBody>
      </p:sp>
    </p:spTree>
    <p:extLst>
      <p:ext uri="{BB962C8B-B14F-4D97-AF65-F5344CB8AC3E}">
        <p14:creationId xmlns:p14="http://schemas.microsoft.com/office/powerpoint/2010/main" val="4253593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057" y="169949"/>
            <a:ext cx="8229600" cy="1143000"/>
          </a:xfrm>
        </p:spPr>
        <p:txBody>
          <a:bodyPr/>
          <a:lstStyle/>
          <a:p>
            <a:r>
              <a:rPr lang="en-US" dirty="0" smtClean="0"/>
              <a:t>Output 4</a:t>
            </a:r>
            <a:endParaRPr lang="en-US" dirty="0"/>
          </a:p>
        </p:txBody>
      </p:sp>
      <p:sp>
        <p:nvSpPr>
          <p:cNvPr id="4" name="Content Placeholder 3"/>
          <p:cNvSpPr>
            <a:spLocks noGrp="1"/>
          </p:cNvSpPr>
          <p:nvPr>
            <p:ph idx="1"/>
          </p:nvPr>
        </p:nvSpPr>
        <p:spPr>
          <a:xfrm>
            <a:off x="467544" y="1052736"/>
            <a:ext cx="8229600" cy="4525963"/>
          </a:xfrm>
        </p:spPr>
        <p:txBody>
          <a:bodyPr/>
          <a:lstStyle/>
          <a:p>
            <a:pPr marL="514350" indent="-514350">
              <a:buAutoNum type="arabicPeriod"/>
            </a:pPr>
            <a:r>
              <a:rPr lang="en-US" sz="2800" dirty="0" smtClean="0"/>
              <a:t>KAPP survey designed and carried out</a:t>
            </a:r>
          </a:p>
          <a:p>
            <a:pPr marL="514350" indent="-514350">
              <a:buFont typeface="Arial" charset="0"/>
              <a:buAutoNum type="arabicPeriod"/>
            </a:pPr>
            <a:r>
              <a:rPr lang="en-US" sz="2800" dirty="0"/>
              <a:t>MSC stories</a:t>
            </a:r>
          </a:p>
          <a:p>
            <a:pPr marL="514350" indent="-514350">
              <a:buAutoNum type="arabicPeriod"/>
            </a:pPr>
            <a:r>
              <a:rPr lang="en-US" sz="2800" dirty="0" smtClean="0"/>
              <a:t>Participant evaluation of GIS training analyzed</a:t>
            </a:r>
          </a:p>
          <a:p>
            <a:pPr marL="514350" indent="-514350">
              <a:buAutoNum type="arabicPeriod"/>
            </a:pPr>
            <a:endParaRPr lang="en-US" sz="2800" dirty="0"/>
          </a:p>
          <a:p>
            <a:pPr marL="514350" indent="-514350">
              <a:buAutoNum type="arabicPeriod"/>
            </a:pPr>
            <a:r>
              <a:rPr lang="en-US" sz="2800" dirty="0" smtClean="0"/>
              <a:t>Follow-up needs to be planned</a:t>
            </a:r>
          </a:p>
          <a:p>
            <a:pPr marL="514350" indent="-514350">
              <a:buAutoNum type="arabicPeriod"/>
            </a:pPr>
            <a:endParaRPr lang="en-US" sz="2800" dirty="0"/>
          </a:p>
        </p:txBody>
      </p:sp>
      <p:pic>
        <p:nvPicPr>
          <p:cNvPr id="5" name="Picture 4" descr="NBDCLogo_small for web.jpg"/>
          <p:cNvPicPr>
            <a:picLocks noChangeAspect="1"/>
          </p:cNvPicPr>
          <p:nvPr/>
        </p:nvPicPr>
        <p:blipFill>
          <a:blip r:embed="rId3" cstate="print"/>
          <a:srcRect/>
          <a:stretch>
            <a:fillRect/>
          </a:stretch>
        </p:blipFill>
        <p:spPr bwMode="auto">
          <a:xfrm>
            <a:off x="6156177" y="6128139"/>
            <a:ext cx="1857436" cy="764105"/>
          </a:xfrm>
          <a:prstGeom prst="rect">
            <a:avLst/>
          </a:prstGeom>
          <a:noFill/>
          <a:ln w="9525">
            <a:noFill/>
            <a:miter lim="800000"/>
            <a:headEnd/>
            <a:tailEnd/>
          </a:ln>
        </p:spPr>
      </p:pic>
      <p:pic>
        <p:nvPicPr>
          <p:cNvPr id="6" name="Picture 5" descr="IMG_326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6128139"/>
            <a:ext cx="1008112" cy="75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F:\2011\2011-10-13\Copy of PicDante 38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613" y="6128139"/>
            <a:ext cx="1130387" cy="756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67544" y="0"/>
            <a:ext cx="8676456" cy="338554"/>
          </a:xfrm>
          <a:prstGeom prst="rect">
            <a:avLst/>
          </a:prstGeom>
          <a:solidFill>
            <a:schemeClr val="bg1">
              <a:lumMod val="85000"/>
            </a:schemeClr>
          </a:solidFill>
        </p:spPr>
        <p:txBody>
          <a:bodyPr wrap="square" rtlCol="0">
            <a:spAutoFit/>
          </a:bodyPr>
          <a:lstStyle/>
          <a:p>
            <a:pPr algn="just"/>
            <a:r>
              <a:rPr lang="en-US" sz="1600" dirty="0" smtClean="0">
                <a:solidFill>
                  <a:schemeClr val="bg1">
                    <a:lumMod val="65000"/>
                  </a:schemeClr>
                </a:solidFill>
              </a:rPr>
              <a:t>1 – Methodology                 2 - RMS maps                   3 - Basin analysis                    </a:t>
            </a:r>
            <a:r>
              <a:rPr lang="en-US" sz="1600" dirty="0" smtClean="0"/>
              <a:t>4 - M&amp;E</a:t>
            </a:r>
            <a:endParaRPr lang="en-US" sz="1600" dirty="0"/>
          </a:p>
        </p:txBody>
      </p:sp>
    </p:spTree>
    <p:extLst>
      <p:ext uri="{BB962C8B-B14F-4D97-AF65-F5344CB8AC3E}">
        <p14:creationId xmlns:p14="http://schemas.microsoft.com/office/powerpoint/2010/main" val="3318933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AnimalChange_Overview-J-F_Soussa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AnimalChange_Overview-J-F_Soussana</Template>
  <TotalTime>2655</TotalTime>
  <Words>896</Words>
  <Application>Microsoft Office PowerPoint</Application>
  <PresentationFormat>On-screen Show (4:3)</PresentationFormat>
  <Paragraphs>98</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AnimalChange_Overview-J-F_Soussana</vt:lpstr>
      <vt:lpstr>PowerPoint Presentation</vt:lpstr>
      <vt:lpstr>What we promised</vt:lpstr>
      <vt:lpstr>N3 deliverables at different levels</vt:lpstr>
      <vt:lpstr>Output 1: methodology</vt:lpstr>
      <vt:lpstr>A multi-stage process</vt:lpstr>
      <vt:lpstr>Output 2: RMS maps</vt:lpstr>
      <vt:lpstr>Output 3</vt:lpstr>
      <vt:lpstr>Rainwater management domains</vt:lpstr>
      <vt:lpstr>Output 4</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AnimalChange European Project n° 266018  Kick-off Meeting</dc:title>
  <dc:creator>mdepremesnil</dc:creator>
  <cp:lastModifiedBy>Notenbaert, An (ILRI)</cp:lastModifiedBy>
  <cp:revision>95</cp:revision>
  <dcterms:created xsi:type="dcterms:W3CDTF">2011-02-04T13:13:07Z</dcterms:created>
  <dcterms:modified xsi:type="dcterms:W3CDTF">2012-05-21T06:11:07Z</dcterms:modified>
</cp:coreProperties>
</file>